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2" r:id="rId1"/>
  </p:sldMasterIdLst>
  <p:handoutMasterIdLst>
    <p:handoutMasterId r:id="rId30"/>
  </p:handoutMasterIdLst>
  <p:sldIdLst>
    <p:sldId id="256" r:id="rId2"/>
    <p:sldId id="257" r:id="rId3"/>
    <p:sldId id="258" r:id="rId4"/>
    <p:sldId id="259" r:id="rId5"/>
    <p:sldId id="260" r:id="rId6"/>
    <p:sldId id="274" r:id="rId7"/>
    <p:sldId id="278" r:id="rId8"/>
    <p:sldId id="280" r:id="rId9"/>
    <p:sldId id="279" r:id="rId10"/>
    <p:sldId id="262" r:id="rId11"/>
    <p:sldId id="281" r:id="rId12"/>
    <p:sldId id="261" r:id="rId13"/>
    <p:sldId id="263" r:id="rId14"/>
    <p:sldId id="275" r:id="rId15"/>
    <p:sldId id="282" r:id="rId16"/>
    <p:sldId id="283" r:id="rId17"/>
    <p:sldId id="284" r:id="rId18"/>
    <p:sldId id="264" r:id="rId19"/>
    <p:sldId id="265" r:id="rId20"/>
    <p:sldId id="266" r:id="rId21"/>
    <p:sldId id="269" r:id="rId22"/>
    <p:sldId id="267" r:id="rId23"/>
    <p:sldId id="268" r:id="rId24"/>
    <p:sldId id="270" r:id="rId25"/>
    <p:sldId id="271" r:id="rId26"/>
    <p:sldId id="272" r:id="rId27"/>
    <p:sldId id="273" r:id="rId28"/>
    <p:sldId id="277"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54" d="100"/>
          <a:sy n="54" d="100"/>
        </p:scale>
        <p:origin x="72" y="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8E119B2-10DC-4B30-AD15-C39C3182D877}" type="datetimeFigureOut">
              <a:rPr lang="en-US" smtClean="0"/>
              <a:t>9/23/2019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908E1E5-B8BA-4443-A6C8-D42B0C969DDC}" type="slidenum">
              <a:rPr lang="en-US" smtClean="0"/>
              <a:t>‹#›</a:t>
            </a:fld>
            <a:endParaRPr lang="en-US"/>
          </a:p>
        </p:txBody>
      </p:sp>
    </p:spTree>
    <p:extLst>
      <p:ext uri="{BB962C8B-B14F-4D97-AF65-F5344CB8AC3E}">
        <p14:creationId xmlns:p14="http://schemas.microsoft.com/office/powerpoint/2010/main" val="141332766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999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3007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712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84284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0933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6598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1678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3853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6357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344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980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474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033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514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3732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134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761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9/23/2019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9082390"/>
      </p:ext>
    </p:extLst>
  </p:cSld>
  <p:clrMap bg1="dk1" tx1="lt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740" y="5262663"/>
            <a:ext cx="9549238" cy="933855"/>
          </a:xfrm>
        </p:spPr>
        <p:txBody>
          <a:bodyPr>
            <a:normAutofit/>
          </a:bodyPr>
          <a:lstStyle/>
          <a:p>
            <a:pPr algn="ctr"/>
            <a:r>
              <a:rPr lang="en-US" dirty="0" smtClean="0"/>
              <a:t>2019 AREA FALL CONFERENCE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4978" y="5352124"/>
            <a:ext cx="1775524" cy="13219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37" y="332016"/>
            <a:ext cx="5483363" cy="4453137"/>
          </a:xfrm>
          <a:prstGeom prst="rect">
            <a:avLst/>
          </a:prstGeom>
        </p:spPr>
      </p:pic>
    </p:spTree>
    <p:extLst>
      <p:ext uri="{BB962C8B-B14F-4D97-AF65-F5344CB8AC3E}">
        <p14:creationId xmlns:p14="http://schemas.microsoft.com/office/powerpoint/2010/main" val="269622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350195"/>
            <a:ext cx="10327500" cy="817123"/>
          </a:xfrm>
        </p:spPr>
        <p:txBody>
          <a:bodyPr>
            <a:normAutofit fontScale="90000"/>
          </a:bodyPr>
          <a:lstStyle/>
          <a:p>
            <a:pPr algn="ctr"/>
            <a:r>
              <a:rPr lang="en-US" sz="4400" b="1" dirty="0" smtClean="0"/>
              <a:t/>
            </a:r>
            <a:br>
              <a:rPr lang="en-US" sz="4400" b="1" dirty="0" smtClean="0"/>
            </a:br>
            <a:r>
              <a:rPr lang="en-US" sz="4400" b="1" dirty="0" smtClean="0"/>
              <a:t>2019-2020 State Theme </a:t>
            </a:r>
            <a:br>
              <a:rPr lang="en-US" sz="4400" b="1" dirty="0" smtClean="0"/>
            </a:br>
            <a:endParaRPr lang="en-US" sz="4400" b="1" dirty="0"/>
          </a:p>
        </p:txBody>
      </p:sp>
      <p:sp>
        <p:nvSpPr>
          <p:cNvPr id="9" name="TextBox 8"/>
          <p:cNvSpPr txBox="1"/>
          <p:nvPr/>
        </p:nvSpPr>
        <p:spPr>
          <a:xfrm>
            <a:off x="6634264" y="1332689"/>
            <a:ext cx="4805464" cy="3539430"/>
          </a:xfrm>
          <a:prstGeom prst="rect">
            <a:avLst/>
          </a:prstGeom>
          <a:noFill/>
        </p:spPr>
        <p:txBody>
          <a:bodyPr wrap="square" rtlCol="0">
            <a:spAutoFit/>
          </a:bodyPr>
          <a:lstStyle/>
          <a:p>
            <a:r>
              <a:rPr lang="en-US" sz="2800" b="1" dirty="0"/>
              <a:t>Our state theme goals</a:t>
            </a:r>
            <a:r>
              <a:rPr lang="en-US" sz="2800" b="1" dirty="0" smtClean="0"/>
              <a:t>…..</a:t>
            </a:r>
          </a:p>
          <a:p>
            <a:endParaRPr lang="en-US" sz="2800" b="1" dirty="0"/>
          </a:p>
          <a:p>
            <a:r>
              <a:rPr lang="en-US" sz="2800" b="1" dirty="0" smtClean="0"/>
              <a:t>1 –Travel into Career Pathways</a:t>
            </a:r>
            <a:endParaRPr lang="en-US" sz="2800" b="1" dirty="0"/>
          </a:p>
          <a:p>
            <a:pPr lvl="0"/>
            <a:r>
              <a:rPr lang="en-US" sz="2800" b="1" dirty="0" smtClean="0"/>
              <a:t>2-Unpack your skills for success</a:t>
            </a:r>
            <a:endParaRPr lang="en-US" sz="2800" b="1" dirty="0"/>
          </a:p>
          <a:p>
            <a:r>
              <a:rPr lang="en-US" sz="2800" b="1" dirty="0" smtClean="0"/>
              <a:t>3-Purchase your ticket toward new horizons</a:t>
            </a:r>
            <a:endParaRPr lang="en-US" sz="28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98" y="1486599"/>
            <a:ext cx="5483363" cy="4453137"/>
          </a:xfrm>
          <a:prstGeom prst="rect">
            <a:avLst/>
          </a:prstGeom>
        </p:spPr>
      </p:pic>
    </p:spTree>
    <p:extLst>
      <p:ext uri="{BB962C8B-B14F-4D97-AF65-F5344CB8AC3E}">
        <p14:creationId xmlns:p14="http://schemas.microsoft.com/office/powerpoint/2010/main" val="682750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8000" b="1" dirty="0" smtClean="0">
                <a:solidFill>
                  <a:schemeClr val="tx1"/>
                </a:solidFill>
              </a:rPr>
              <a:t>WELCOME STATE OFFICER</a:t>
            </a:r>
            <a:endParaRPr lang="en-US" sz="8000" b="1" dirty="0">
              <a:solidFill>
                <a:schemeClr val="tx1"/>
              </a:solidFill>
            </a:endParaRPr>
          </a:p>
        </p:txBody>
      </p:sp>
    </p:spTree>
    <p:extLst>
      <p:ext uri="{BB962C8B-B14F-4D97-AF65-F5344CB8AC3E}">
        <p14:creationId xmlns:p14="http://schemas.microsoft.com/office/powerpoint/2010/main" val="496438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7238" y="3429000"/>
            <a:ext cx="8516764" cy="3028950"/>
          </a:xfrm>
        </p:spPr>
        <p:txBody>
          <a:bodyPr>
            <a:normAutofit/>
          </a:bodyPr>
          <a:lstStyle/>
          <a:p>
            <a:r>
              <a:rPr lang="en-US" sz="3200" b="1" dirty="0" smtClean="0">
                <a:solidFill>
                  <a:schemeClr val="tx1"/>
                </a:solidFill>
              </a:rPr>
              <a:t>GUESTS</a:t>
            </a:r>
          </a:p>
          <a:p>
            <a:r>
              <a:rPr lang="en-US" sz="3200" b="1" dirty="0" smtClean="0">
                <a:solidFill>
                  <a:schemeClr val="tx1"/>
                </a:solidFill>
              </a:rPr>
              <a:t>STATE OFFICERS</a:t>
            </a:r>
          </a:p>
          <a:p>
            <a:r>
              <a:rPr lang="en-US" sz="3200" b="1" dirty="0" smtClean="0">
                <a:solidFill>
                  <a:schemeClr val="tx1"/>
                </a:solidFill>
              </a:rPr>
              <a:t>PROJECT ANNOUNCEMENTS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190" y="518929"/>
            <a:ext cx="6352162" cy="3067097"/>
          </a:xfrm>
          <a:prstGeom prst="rect">
            <a:avLst/>
          </a:prstGeom>
        </p:spPr>
      </p:pic>
    </p:spTree>
    <p:extLst>
      <p:ext uri="{BB962C8B-B14F-4D97-AF65-F5344CB8AC3E}">
        <p14:creationId xmlns:p14="http://schemas.microsoft.com/office/powerpoint/2010/main" val="224688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b="1" dirty="0" smtClean="0">
                <a:solidFill>
                  <a:schemeClr val="tx1"/>
                </a:solidFill>
              </a:rPr>
              <a:t>ROLL CALL OF CHAPTERS</a:t>
            </a:r>
            <a:endParaRPr lang="en-US" sz="32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084" y="1097309"/>
            <a:ext cx="3667125" cy="4181475"/>
          </a:xfrm>
          <a:prstGeom prst="rect">
            <a:avLst/>
          </a:prstGeom>
        </p:spPr>
      </p:pic>
    </p:spTree>
    <p:extLst>
      <p:ext uri="{BB962C8B-B14F-4D97-AF65-F5344CB8AC3E}">
        <p14:creationId xmlns:p14="http://schemas.microsoft.com/office/powerpoint/2010/main" val="1487577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26" y="609600"/>
            <a:ext cx="5865778" cy="1320800"/>
          </a:xfrm>
        </p:spPr>
        <p:txBody>
          <a:bodyPr>
            <a:normAutofit/>
          </a:bodyPr>
          <a:lstStyle/>
          <a:p>
            <a:pPr algn="ctr"/>
            <a:r>
              <a:rPr lang="en-US" b="1" dirty="0" smtClean="0"/>
              <a:t>GET INTO Service Projects FOR 2019-2020</a:t>
            </a:r>
            <a:endParaRPr lang="en-US" b="1" dirty="0"/>
          </a:p>
        </p:txBody>
      </p:sp>
      <p:sp>
        <p:nvSpPr>
          <p:cNvPr id="5" name="TextBox 4"/>
          <p:cNvSpPr txBox="1"/>
          <p:nvPr/>
        </p:nvSpPr>
        <p:spPr>
          <a:xfrm>
            <a:off x="4591456" y="2349685"/>
            <a:ext cx="7276290" cy="646331"/>
          </a:xfrm>
          <a:prstGeom prst="rect">
            <a:avLst/>
          </a:prstGeom>
          <a:noFill/>
        </p:spPr>
        <p:txBody>
          <a:bodyPr wrap="square" rtlCol="0">
            <a:spAutoFit/>
          </a:bodyPr>
          <a:lstStyle/>
          <a:p>
            <a:r>
              <a:rPr lang="en-US" b="1" dirty="0" smtClean="0"/>
              <a:t>FCCLA Chapters honor Military and Veterans for 9-11 Day in September</a:t>
            </a:r>
            <a:r>
              <a:rPr lang="en-US" dirty="0" smtClean="0"/>
              <a:t>.</a:t>
            </a:r>
            <a:endParaRPr lang="en-US" dirty="0"/>
          </a:p>
        </p:txBody>
      </p:sp>
      <p:sp>
        <p:nvSpPr>
          <p:cNvPr id="7" name="TextBox 6"/>
          <p:cNvSpPr txBox="1"/>
          <p:nvPr/>
        </p:nvSpPr>
        <p:spPr>
          <a:xfrm>
            <a:off x="4591455" y="3428999"/>
            <a:ext cx="7081736" cy="923330"/>
          </a:xfrm>
          <a:prstGeom prst="rect">
            <a:avLst/>
          </a:prstGeom>
          <a:noFill/>
        </p:spPr>
        <p:txBody>
          <a:bodyPr wrap="square" rtlCol="0">
            <a:spAutoFit/>
          </a:bodyPr>
          <a:lstStyle/>
          <a:p>
            <a:r>
              <a:rPr lang="en-US" b="1" dirty="0" smtClean="0"/>
              <a:t>Martin Luther King Day Service efforts will focus on reducing poverty and increasing financial literacy and Lead4Change food shelf projects. </a:t>
            </a:r>
            <a:endParaRPr lang="en-US" b="1" dirty="0"/>
          </a:p>
        </p:txBody>
      </p:sp>
      <p:sp>
        <p:nvSpPr>
          <p:cNvPr id="8" name="TextBox 7"/>
          <p:cNvSpPr txBox="1"/>
          <p:nvPr/>
        </p:nvSpPr>
        <p:spPr>
          <a:xfrm>
            <a:off x="4387174" y="4878180"/>
            <a:ext cx="5651771" cy="923330"/>
          </a:xfrm>
          <a:prstGeom prst="rect">
            <a:avLst/>
          </a:prstGeom>
          <a:noFill/>
        </p:spPr>
        <p:txBody>
          <a:bodyPr wrap="square" rtlCol="0">
            <a:spAutoFit/>
          </a:bodyPr>
          <a:lstStyle/>
          <a:p>
            <a:r>
              <a:rPr lang="en-US" b="1" dirty="0" smtClean="0"/>
              <a:t>Global Youth Service Day 2020 in April and celebrating service at State FCCLA Conference.</a:t>
            </a:r>
          </a:p>
          <a:p>
            <a:endParaRPr lang="en-US"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7877" y="190248"/>
            <a:ext cx="3506327" cy="192039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288" y="2193700"/>
            <a:ext cx="2878172" cy="215862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413" y="4576078"/>
            <a:ext cx="2834047" cy="2131661"/>
          </a:xfrm>
          <a:prstGeom prst="rect">
            <a:avLst/>
          </a:prstGeom>
        </p:spPr>
      </p:pic>
    </p:spTree>
    <p:extLst>
      <p:ext uri="{BB962C8B-B14F-4D97-AF65-F5344CB8AC3E}">
        <p14:creationId xmlns:p14="http://schemas.microsoft.com/office/powerpoint/2010/main" val="1458351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800" b="1" dirty="0" smtClean="0">
                <a:solidFill>
                  <a:schemeClr val="tx1"/>
                </a:solidFill>
              </a:rPr>
              <a:t>INCREASE CHAPTER MEMBERSHIP</a:t>
            </a:r>
            <a:endParaRPr lang="en-US" sz="48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37" y="3786188"/>
            <a:ext cx="2747963" cy="2235727"/>
          </a:xfrm>
          <a:prstGeom prst="rect">
            <a:avLst/>
          </a:prstGeom>
        </p:spPr>
      </p:pic>
    </p:spTree>
    <p:extLst>
      <p:ext uri="{BB962C8B-B14F-4D97-AF65-F5344CB8AC3E}">
        <p14:creationId xmlns:p14="http://schemas.microsoft.com/office/powerpoint/2010/main" val="1171016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74" y="728663"/>
            <a:ext cx="8504237" cy="5414962"/>
          </a:xfrm>
        </p:spPr>
        <p:txBody>
          <a:bodyPr>
            <a:normAutofit fontScale="92500"/>
          </a:bodyPr>
          <a:lstStyle/>
          <a:p>
            <a:r>
              <a:rPr lang="en-US" sz="6600" b="1" dirty="0" smtClean="0">
                <a:solidFill>
                  <a:schemeClr val="tx1"/>
                </a:solidFill>
              </a:rPr>
              <a:t>AWARDS</a:t>
            </a:r>
          </a:p>
          <a:p>
            <a:r>
              <a:rPr lang="en-US" sz="5200" b="1" dirty="0" smtClean="0">
                <a:solidFill>
                  <a:schemeClr val="tx1"/>
                </a:solidFill>
              </a:rPr>
              <a:t>National Program Awards</a:t>
            </a:r>
          </a:p>
          <a:p>
            <a:r>
              <a:rPr lang="en-US" sz="5200" b="1" dirty="0" smtClean="0">
                <a:solidFill>
                  <a:schemeClr val="tx1"/>
                </a:solidFill>
              </a:rPr>
              <a:t>New Members award</a:t>
            </a:r>
          </a:p>
          <a:p>
            <a:r>
              <a:rPr lang="en-US" sz="5200" b="1" dirty="0" smtClean="0">
                <a:solidFill>
                  <a:schemeClr val="tx1"/>
                </a:solidFill>
              </a:rPr>
              <a:t>Chapter Spirit Award</a:t>
            </a:r>
          </a:p>
          <a:p>
            <a:r>
              <a:rPr lang="en-US" sz="5200" b="1" dirty="0" smtClean="0">
                <a:solidFill>
                  <a:schemeClr val="tx1"/>
                </a:solidFill>
              </a:rPr>
              <a:t>Ultimate Leader Award</a:t>
            </a:r>
          </a:p>
          <a:p>
            <a:endParaRPr lang="en-US" sz="6600" b="1" dirty="0">
              <a:solidFill>
                <a:schemeClr val="tx1"/>
              </a:solidFill>
            </a:endParaRPr>
          </a:p>
        </p:txBody>
      </p:sp>
    </p:spTree>
    <p:extLst>
      <p:ext uri="{BB962C8B-B14F-4D97-AF65-F5344CB8AC3E}">
        <p14:creationId xmlns:p14="http://schemas.microsoft.com/office/powerpoint/2010/main" val="3329376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12" y="2014538"/>
            <a:ext cx="8318499" cy="2286529"/>
          </a:xfrm>
        </p:spPr>
        <p:txBody>
          <a:bodyPr>
            <a:noAutofit/>
          </a:bodyPr>
          <a:lstStyle/>
          <a:p>
            <a:r>
              <a:rPr lang="en-US" sz="6600" b="1" dirty="0" smtClean="0">
                <a:solidFill>
                  <a:schemeClr val="tx1"/>
                </a:solidFill>
              </a:rPr>
              <a:t>MINNESOTA STAR EVENT ENTRY DEADLINE</a:t>
            </a:r>
          </a:p>
          <a:p>
            <a:pPr marL="0" indent="0">
              <a:buNone/>
            </a:pPr>
            <a:r>
              <a:rPr lang="en-US" sz="6600" b="1" dirty="0" smtClean="0">
                <a:solidFill>
                  <a:schemeClr val="tx1"/>
                </a:solidFill>
              </a:rPr>
              <a:t>JANUARY 6</a:t>
            </a:r>
            <a:endParaRPr lang="en-US" sz="66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636" y="2552964"/>
            <a:ext cx="3409950" cy="1209675"/>
          </a:xfrm>
          <a:prstGeom prst="rect">
            <a:avLst/>
          </a:prstGeom>
        </p:spPr>
      </p:pic>
    </p:spTree>
    <p:extLst>
      <p:ext uri="{BB962C8B-B14F-4D97-AF65-F5344CB8AC3E}">
        <p14:creationId xmlns:p14="http://schemas.microsoft.com/office/powerpoint/2010/main" val="300387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Stand if the ANSWER is TRUE </a:t>
            </a:r>
            <a:br>
              <a:rPr lang="en-US" b="1" dirty="0" smtClean="0"/>
            </a:br>
            <a:r>
              <a:rPr lang="en-US" b="1" dirty="0" smtClean="0"/>
              <a:t>Sit if the ANSWER is FALSE</a:t>
            </a:r>
            <a:endParaRPr lang="en-US" b="1" dirty="0"/>
          </a:p>
        </p:txBody>
      </p:sp>
      <p:sp>
        <p:nvSpPr>
          <p:cNvPr id="3" name="Content Placeholder 2"/>
          <p:cNvSpPr>
            <a:spLocks noGrp="1"/>
          </p:cNvSpPr>
          <p:nvPr>
            <p:ph idx="1"/>
          </p:nvPr>
        </p:nvSpPr>
        <p:spPr>
          <a:xfrm>
            <a:off x="542268" y="891094"/>
            <a:ext cx="7301767" cy="2398103"/>
          </a:xfrm>
        </p:spPr>
        <p:txBody>
          <a:bodyPr>
            <a:normAutofit/>
          </a:bodyPr>
          <a:lstStyle/>
          <a:p>
            <a:r>
              <a:rPr lang="en-US" sz="4800" b="1" dirty="0" smtClean="0">
                <a:solidFill>
                  <a:schemeClr val="tx1"/>
                </a:solidFill>
              </a:rPr>
              <a:t>AUDIENCE PARTICIPATION</a:t>
            </a:r>
            <a:endParaRPr lang="en-US" sz="48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91094"/>
            <a:ext cx="5105400" cy="3248025"/>
          </a:xfrm>
          <a:prstGeom prst="rect">
            <a:avLst/>
          </a:prstGeom>
        </p:spPr>
      </p:pic>
    </p:spTree>
    <p:extLst>
      <p:ext uri="{BB962C8B-B14F-4D97-AF65-F5344CB8AC3E}">
        <p14:creationId xmlns:p14="http://schemas.microsoft.com/office/powerpoint/2010/main" val="4052235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9176" y="1622613"/>
            <a:ext cx="7794826" cy="4418750"/>
          </a:xfrm>
        </p:spPr>
        <p:txBody>
          <a:bodyPr>
            <a:normAutofit/>
          </a:bodyPr>
          <a:lstStyle/>
          <a:p>
            <a:r>
              <a:rPr lang="en-US" sz="3600" b="1" dirty="0" smtClean="0">
                <a:solidFill>
                  <a:schemeClr val="tx1"/>
                </a:solidFill>
              </a:rPr>
              <a:t>SPEAKER</a:t>
            </a:r>
            <a:endParaRPr lang="en-US" sz="36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117" y="1231900"/>
            <a:ext cx="4406900" cy="4394200"/>
          </a:xfrm>
          <a:prstGeom prst="rect">
            <a:avLst/>
          </a:prstGeom>
        </p:spPr>
      </p:pic>
    </p:spTree>
    <p:extLst>
      <p:ext uri="{BB962C8B-B14F-4D97-AF65-F5344CB8AC3E}">
        <p14:creationId xmlns:p14="http://schemas.microsoft.com/office/powerpoint/2010/main" val="2838488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sp>
        <p:nvSpPr>
          <p:cNvPr id="6" name="TextBox 5"/>
          <p:cNvSpPr txBox="1"/>
          <p:nvPr/>
        </p:nvSpPr>
        <p:spPr>
          <a:xfrm>
            <a:off x="2277035" y="5038164"/>
            <a:ext cx="7409890" cy="523220"/>
          </a:xfrm>
          <a:prstGeom prst="rect">
            <a:avLst/>
          </a:prstGeom>
          <a:noFill/>
        </p:spPr>
        <p:txBody>
          <a:bodyPr wrap="square" rtlCol="0">
            <a:spAutoFit/>
          </a:bodyPr>
          <a:lstStyle/>
          <a:p>
            <a:pPr algn="ctr"/>
            <a:r>
              <a:rPr lang="en-US" sz="2800" dirty="0" smtClean="0"/>
              <a:t>Opening Session  Flag Ceremony </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855" y="680476"/>
            <a:ext cx="5810250" cy="4357688"/>
          </a:xfrm>
          <a:prstGeom prst="rect">
            <a:avLst/>
          </a:prstGeom>
        </p:spPr>
      </p:pic>
    </p:spTree>
    <p:extLst>
      <p:ext uri="{BB962C8B-B14F-4D97-AF65-F5344CB8AC3E}">
        <p14:creationId xmlns:p14="http://schemas.microsoft.com/office/powerpoint/2010/main" val="2745383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b="1" dirty="0" smtClean="0">
                <a:solidFill>
                  <a:schemeClr val="tx1"/>
                </a:solidFill>
              </a:rPr>
              <a:t>ANNOUNCEMENTS</a:t>
            </a:r>
            <a:endParaRPr lang="en-US" sz="32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774" y="1411634"/>
            <a:ext cx="4263451" cy="3589825"/>
          </a:xfrm>
          <a:prstGeom prst="rect">
            <a:avLst/>
          </a:prstGeom>
        </p:spPr>
      </p:pic>
    </p:spTree>
    <p:extLst>
      <p:ext uri="{BB962C8B-B14F-4D97-AF65-F5344CB8AC3E}">
        <p14:creationId xmlns:p14="http://schemas.microsoft.com/office/powerpoint/2010/main" val="214594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1"/>
            <a:ext cx="8534400" cy="1262270"/>
          </a:xfrm>
        </p:spPr>
        <p:txBody>
          <a:bodyPr>
            <a:normAutofit/>
          </a:bodyPr>
          <a:lstStyle/>
          <a:p>
            <a:pPr algn="ctr"/>
            <a:r>
              <a:rPr lang="en-US" sz="3200" b="1" dirty="0" smtClean="0">
                <a:solidFill>
                  <a:schemeClr val="tx1"/>
                </a:solidFill>
              </a:rPr>
              <a:t>NATIONAL FCCLA CONFERENCE</a:t>
            </a:r>
            <a:endParaRPr lang="en-US" sz="3200" b="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sp>
        <p:nvSpPr>
          <p:cNvPr id="8" name="TextBox 7"/>
          <p:cNvSpPr txBox="1"/>
          <p:nvPr/>
        </p:nvSpPr>
        <p:spPr>
          <a:xfrm>
            <a:off x="603115" y="5807413"/>
            <a:ext cx="9241275" cy="369332"/>
          </a:xfrm>
          <a:prstGeom prst="rect">
            <a:avLst/>
          </a:prstGeom>
          <a:noFill/>
        </p:spPr>
        <p:txBody>
          <a:bodyPr wrap="square" rtlCol="0">
            <a:spAutoFit/>
          </a:bodyPr>
          <a:lstStyle/>
          <a:p>
            <a:pPr algn="ctr"/>
            <a:r>
              <a:rPr lang="en-US" b="1" dirty="0" smtClean="0"/>
              <a:t>PLAN NOW TO JOIN THE MINNESOTA DELEGATION to Washington DC in 2020</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850" y="1878202"/>
            <a:ext cx="4977319" cy="37329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572" y="685801"/>
            <a:ext cx="2819817" cy="21148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82" y="3052817"/>
            <a:ext cx="3411165" cy="2558374"/>
          </a:xfrm>
          <a:prstGeom prst="rect">
            <a:avLst/>
          </a:prstGeom>
        </p:spPr>
      </p:pic>
    </p:spTree>
    <p:extLst>
      <p:ext uri="{BB962C8B-B14F-4D97-AF65-F5344CB8AC3E}">
        <p14:creationId xmlns:p14="http://schemas.microsoft.com/office/powerpoint/2010/main" val="2513361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3718" y="685801"/>
            <a:ext cx="6123673" cy="1223681"/>
          </a:xfrm>
        </p:spPr>
        <p:txBody>
          <a:bodyPr>
            <a:normAutofit/>
          </a:bodyPr>
          <a:lstStyle/>
          <a:p>
            <a:pPr algn="ctr"/>
            <a:r>
              <a:rPr lang="en-US" sz="4000" b="1" dirty="0" smtClean="0">
                <a:solidFill>
                  <a:schemeClr val="tx1"/>
                </a:solidFill>
              </a:rPr>
              <a:t>AWARDS</a:t>
            </a:r>
          </a:p>
        </p:txBody>
      </p:sp>
      <p:sp>
        <p:nvSpPr>
          <p:cNvPr id="8" name="TextBox 7"/>
          <p:cNvSpPr txBox="1"/>
          <p:nvPr/>
        </p:nvSpPr>
        <p:spPr>
          <a:xfrm>
            <a:off x="493060" y="2042809"/>
            <a:ext cx="5898012" cy="1938992"/>
          </a:xfrm>
          <a:prstGeom prst="rect">
            <a:avLst/>
          </a:prstGeom>
          <a:noFill/>
        </p:spPr>
        <p:txBody>
          <a:bodyPr wrap="square" rtlCol="0">
            <a:spAutoFit/>
          </a:bodyPr>
          <a:lstStyle/>
          <a:p>
            <a:r>
              <a:rPr lang="en-US" sz="2000" dirty="0" smtClean="0"/>
              <a:t>APPLY FOR CHAPTER AWARDS, STATE AWARDS AND NATIONAL AWARDS.</a:t>
            </a:r>
          </a:p>
          <a:p>
            <a:endParaRPr lang="en-US" sz="2000" dirty="0" smtClean="0"/>
          </a:p>
          <a:p>
            <a:r>
              <a:rPr lang="en-US" sz="2000" dirty="0" smtClean="0"/>
              <a:t>AWARDS RECEIVED AT STATE CONFERENCE OR AT NATIONAL FCCLA CONFERENCE BY MINNESOTA MEMBERS</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386" y="5338419"/>
            <a:ext cx="1775524" cy="132190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391" y="787939"/>
            <a:ext cx="4634580" cy="36381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935" y="4115128"/>
            <a:ext cx="3099881" cy="23249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114" y="3966511"/>
            <a:ext cx="1855146" cy="2473528"/>
          </a:xfrm>
          <a:prstGeom prst="rect">
            <a:avLst/>
          </a:prstGeom>
        </p:spPr>
      </p:pic>
    </p:spTree>
    <p:extLst>
      <p:ext uri="{BB962C8B-B14F-4D97-AF65-F5344CB8AC3E}">
        <p14:creationId xmlns:p14="http://schemas.microsoft.com/office/powerpoint/2010/main" val="507521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22" y="5091953"/>
            <a:ext cx="5478336" cy="1211157"/>
          </a:xfrm>
        </p:spPr>
        <p:txBody>
          <a:bodyPr>
            <a:noAutofit/>
          </a:bodyPr>
          <a:lstStyle/>
          <a:p>
            <a:r>
              <a:rPr lang="en-US" sz="2400" dirty="0" smtClean="0"/>
              <a:t>STAR EVENTS RECOGNITION AT AREA, STATE, OR NATIONAL LEVELS</a:t>
            </a:r>
            <a:endParaRPr lang="en-US" sz="2400" dirty="0"/>
          </a:p>
        </p:txBody>
      </p:sp>
      <p:sp>
        <p:nvSpPr>
          <p:cNvPr id="3" name="Content Placeholder 2"/>
          <p:cNvSpPr>
            <a:spLocks noGrp="1"/>
          </p:cNvSpPr>
          <p:nvPr>
            <p:ph idx="1"/>
          </p:nvPr>
        </p:nvSpPr>
        <p:spPr>
          <a:xfrm>
            <a:off x="684212" y="685800"/>
            <a:ext cx="7098127" cy="1354989"/>
          </a:xfrm>
        </p:spPr>
        <p:txBody>
          <a:bodyPr>
            <a:normAutofit/>
          </a:bodyPr>
          <a:lstStyle/>
          <a:p>
            <a:pPr algn="ctr"/>
            <a:r>
              <a:rPr lang="en-US" sz="3600" b="1" dirty="0" smtClean="0">
                <a:solidFill>
                  <a:schemeClr val="tx1"/>
                </a:solidFill>
              </a:rPr>
              <a:t>STAR EVENT RECOGNITION</a:t>
            </a:r>
            <a:endParaRPr lang="en-US" sz="3600" b="1" dirty="0">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613" y="2938547"/>
            <a:ext cx="2991289" cy="1682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426" y="648839"/>
            <a:ext cx="2227634" cy="297017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964" y="2040789"/>
            <a:ext cx="2580358" cy="2580358"/>
          </a:xfrm>
          <a:prstGeom prst="rect">
            <a:avLst/>
          </a:prstGeom>
        </p:spPr>
      </p:pic>
    </p:spTree>
    <p:extLst>
      <p:ext uri="{BB962C8B-B14F-4D97-AF65-F5344CB8AC3E}">
        <p14:creationId xmlns:p14="http://schemas.microsoft.com/office/powerpoint/2010/main" val="3353964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473278"/>
            <a:ext cx="7150941" cy="850673"/>
          </a:xfrm>
        </p:spPr>
        <p:txBody>
          <a:bodyPr>
            <a:normAutofit/>
          </a:bodyPr>
          <a:lstStyle/>
          <a:p>
            <a:r>
              <a:rPr lang="en-US" sz="3200" b="1" dirty="0" smtClean="0">
                <a:solidFill>
                  <a:schemeClr val="tx1"/>
                </a:solidFill>
              </a:rPr>
              <a:t>SHADOW DAY</a:t>
            </a:r>
            <a:endParaRPr lang="en-US" sz="32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sp>
        <p:nvSpPr>
          <p:cNvPr id="8" name="TextBox 7"/>
          <p:cNvSpPr txBox="1"/>
          <p:nvPr/>
        </p:nvSpPr>
        <p:spPr>
          <a:xfrm>
            <a:off x="357808" y="6211957"/>
            <a:ext cx="9303027" cy="369332"/>
          </a:xfrm>
          <a:prstGeom prst="rect">
            <a:avLst/>
          </a:prstGeom>
          <a:noFill/>
        </p:spPr>
        <p:txBody>
          <a:bodyPr wrap="square" rtlCol="0">
            <a:spAutoFit/>
          </a:bodyPr>
          <a:lstStyle/>
          <a:p>
            <a:pPr algn="ctr"/>
            <a:r>
              <a:rPr lang="en-US" b="1" dirty="0" smtClean="0"/>
              <a:t>BE PART OF THE SHADOW DAY 2020 IN FEBRUARY! </a:t>
            </a:r>
            <a:endParaRPr lang="en-US"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92" y="1574700"/>
            <a:ext cx="4091649" cy="30687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93" y="1574701"/>
            <a:ext cx="4603104" cy="3068736"/>
          </a:xfrm>
          <a:prstGeom prst="rect">
            <a:avLst/>
          </a:prstGeom>
        </p:spPr>
      </p:pic>
    </p:spTree>
    <p:extLst>
      <p:ext uri="{BB962C8B-B14F-4D97-AF65-F5344CB8AC3E}">
        <p14:creationId xmlns:p14="http://schemas.microsoft.com/office/powerpoint/2010/main" val="3673799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412893"/>
            <a:ext cx="8534400" cy="1163391"/>
          </a:xfrm>
        </p:spPr>
        <p:txBody>
          <a:bodyPr>
            <a:normAutofit/>
          </a:bodyPr>
          <a:lstStyle/>
          <a:p>
            <a:r>
              <a:rPr lang="en-US" sz="3200" b="1" dirty="0" smtClean="0">
                <a:solidFill>
                  <a:schemeClr val="tx1"/>
                </a:solidFill>
              </a:rPr>
              <a:t>STATE FCCLA CONFERENCE</a:t>
            </a:r>
            <a:endParaRPr lang="en-US" sz="3200" b="1"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sp>
        <p:nvSpPr>
          <p:cNvPr id="8" name="TextBox 7"/>
          <p:cNvSpPr txBox="1"/>
          <p:nvPr/>
        </p:nvSpPr>
        <p:spPr>
          <a:xfrm>
            <a:off x="204282" y="5377384"/>
            <a:ext cx="6510284" cy="369332"/>
          </a:xfrm>
          <a:prstGeom prst="rect">
            <a:avLst/>
          </a:prstGeom>
          <a:noFill/>
        </p:spPr>
        <p:txBody>
          <a:bodyPr wrap="square" rtlCol="0">
            <a:spAutoFit/>
          </a:bodyPr>
          <a:lstStyle/>
          <a:p>
            <a:pPr algn="ctr"/>
            <a:r>
              <a:rPr lang="en-US" b="1" dirty="0" smtClean="0"/>
              <a:t>STATE CONFERENCE 2020 WILL BE MARCH 26-28, 2020.</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452" y="1899651"/>
            <a:ext cx="4295944" cy="32219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566" y="2764476"/>
            <a:ext cx="2856689" cy="2142517"/>
          </a:xfrm>
          <a:prstGeom prst="rect">
            <a:avLst/>
          </a:prstGeom>
        </p:spPr>
      </p:pic>
    </p:spTree>
    <p:extLst>
      <p:ext uri="{BB962C8B-B14F-4D97-AF65-F5344CB8AC3E}">
        <p14:creationId xmlns:p14="http://schemas.microsoft.com/office/powerpoint/2010/main" val="939373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826" y="554478"/>
            <a:ext cx="9033786" cy="1632132"/>
          </a:xfrm>
        </p:spPr>
        <p:txBody>
          <a:bodyPr>
            <a:normAutofit/>
          </a:bodyPr>
          <a:lstStyle/>
          <a:p>
            <a:r>
              <a:rPr lang="en-US" sz="3200" b="1" dirty="0" smtClean="0">
                <a:solidFill>
                  <a:schemeClr val="tx1"/>
                </a:solidFill>
              </a:rPr>
              <a:t>OFFICER </a:t>
            </a:r>
            <a:r>
              <a:rPr lang="en-US" sz="3200" b="1" dirty="0" smtClean="0">
                <a:solidFill>
                  <a:schemeClr val="tx1"/>
                </a:solidFill>
              </a:rPr>
              <a:t>CANDIDATES</a:t>
            </a:r>
            <a:r>
              <a:rPr lang="en-US" sz="3200" dirty="0" smtClean="0">
                <a:solidFill>
                  <a:schemeClr val="tx1"/>
                </a:solidFill>
              </a:rPr>
              <a:t>!</a:t>
            </a:r>
          </a:p>
          <a:p>
            <a:r>
              <a:rPr lang="en-US" sz="3200" b="1" dirty="0">
                <a:solidFill>
                  <a:schemeClr val="tx1"/>
                </a:solidFill>
              </a:rPr>
              <a:t>Improve your leadership skills!</a:t>
            </a:r>
          </a:p>
          <a:p>
            <a:endParaRPr lang="en-US" sz="3200" dirty="0">
              <a:solidFill>
                <a:schemeClr val="tx1"/>
              </a:solidFill>
            </a:endParaRPr>
          </a:p>
        </p:txBody>
      </p:sp>
      <p:sp>
        <p:nvSpPr>
          <p:cNvPr id="7" name="TextBox 6"/>
          <p:cNvSpPr txBox="1"/>
          <p:nvPr/>
        </p:nvSpPr>
        <p:spPr>
          <a:xfrm>
            <a:off x="824948" y="6251713"/>
            <a:ext cx="6531973" cy="369332"/>
          </a:xfrm>
          <a:prstGeom prst="rect">
            <a:avLst/>
          </a:prstGeom>
          <a:noFill/>
        </p:spPr>
        <p:txBody>
          <a:bodyPr wrap="square" rtlCol="0">
            <a:spAutoFit/>
          </a:bodyPr>
          <a:lstStyle/>
          <a:p>
            <a:r>
              <a:rPr lang="en-US" b="1" dirty="0" smtClean="0"/>
              <a:t>BECOME A CANDIDATE FOR OFFICER POSITIONS IN 2020!</a:t>
            </a:r>
            <a:endParaRPr lang="en-US"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34" y="2310886"/>
            <a:ext cx="3657600" cy="2743200"/>
          </a:xfrm>
          <a:prstGeom prst="rect">
            <a:avLst/>
          </a:prstGeom>
        </p:spPr>
      </p:pic>
    </p:spTree>
    <p:extLst>
      <p:ext uri="{BB962C8B-B14F-4D97-AF65-F5344CB8AC3E}">
        <p14:creationId xmlns:p14="http://schemas.microsoft.com/office/powerpoint/2010/main" val="433542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1341784"/>
            <a:ext cx="9616235" cy="4012014"/>
          </a:xfrm>
        </p:spPr>
        <p:txBody>
          <a:bodyPr>
            <a:normAutofit fontScale="90000"/>
          </a:bodyPr>
          <a:lstStyle/>
          <a:p>
            <a:pPr lvl="0" defTabSz="914400" eaLnBrk="0" fontAlgn="base" hangingPunct="0">
              <a:spcAft>
                <a:spcPct val="0"/>
              </a:spcAft>
            </a:pP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We are the Family, Career and Community Leaders of America.</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We face the future with warm courage and high hope.</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For we have the clear consciousness of seeking old and precious values.</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For we are the builders of homes,</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Homes for America’s future,</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Homes where living will be the expression of everything that is good and fair,</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Homes where truth and love and security and faith will be realities, not dreams.</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We are the Family, Career and Community Leaders of America.</a:t>
            </a:r>
            <a:r>
              <a:rPr lang="en-US" altLang="en-US" sz="2400" b="1" cap="none" dirty="0">
                <a:ln>
                  <a:noFill/>
                </a:ln>
              </a:rPr>
              <a:t/>
            </a:r>
            <a:br>
              <a:rPr lang="en-US" altLang="en-US" sz="2400" b="1" cap="none" dirty="0">
                <a:ln>
                  <a:noFill/>
                </a:ln>
              </a:rPr>
            </a:br>
            <a:r>
              <a:rPr lang="en-US" altLang="en-US" sz="2400" b="1" cap="none" dirty="0">
                <a:ln>
                  <a:noFill/>
                </a:ln>
                <a:latin typeface="Arial" panose="020B0604020202020204" pitchFamily="34" charset="0"/>
                <a:ea typeface="Times New Roman" panose="02020603050405020304" pitchFamily="18" charset="0"/>
                <a:cs typeface="Arial" panose="020B0604020202020204" pitchFamily="34" charset="0"/>
              </a:rPr>
              <a:t>We face the future with warm courage and high hope.</a:t>
            </a:r>
            <a:endParaRPr lang="en-US" sz="2400" b="1" dirty="0"/>
          </a:p>
        </p:txBody>
      </p:sp>
      <p:sp>
        <p:nvSpPr>
          <p:cNvPr id="3" name="Content Placeholder 2"/>
          <p:cNvSpPr>
            <a:spLocks noGrp="1"/>
          </p:cNvSpPr>
          <p:nvPr>
            <p:ph idx="1"/>
          </p:nvPr>
        </p:nvSpPr>
        <p:spPr>
          <a:xfrm>
            <a:off x="684212" y="685800"/>
            <a:ext cx="8534400" cy="655983"/>
          </a:xfrm>
        </p:spPr>
        <p:txBody>
          <a:bodyPr>
            <a:normAutofit fontScale="85000" lnSpcReduction="20000"/>
          </a:bodyPr>
          <a:lstStyle/>
          <a:p>
            <a:r>
              <a:rPr lang="en-US" sz="3200" b="1" dirty="0" smtClean="0">
                <a:solidFill>
                  <a:schemeClr val="tx1"/>
                </a:solidFill>
              </a:rPr>
              <a:t>CLOSING CEREMONY</a:t>
            </a:r>
            <a:r>
              <a:rPr lang="en-US" b="1" dirty="0" smtClean="0">
                <a:solidFill>
                  <a:schemeClr val="tx1"/>
                </a:solidFill>
              </a:rPr>
              <a:t/>
            </a:r>
            <a:br>
              <a:rPr lang="en-US" b="1" dirty="0" smtClean="0">
                <a:solidFill>
                  <a:schemeClr val="tx1"/>
                </a:solidFill>
              </a:rPr>
            </a:br>
            <a:endParaRPr lang="en-US"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072" y="5508358"/>
            <a:ext cx="3481548" cy="1228252"/>
          </a:xfrm>
          <a:prstGeom prst="rect">
            <a:avLst/>
          </a:prstGeom>
        </p:spPr>
      </p:pic>
    </p:spTree>
    <p:extLst>
      <p:ext uri="{BB962C8B-B14F-4D97-AF65-F5344CB8AC3E}">
        <p14:creationId xmlns:p14="http://schemas.microsoft.com/office/powerpoint/2010/main" val="1829660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THANKS FOR COMING! </a:t>
            </a:r>
            <a:endParaRPr lang="en-US" b="1" dirty="0"/>
          </a:p>
        </p:txBody>
      </p:sp>
      <p:sp>
        <p:nvSpPr>
          <p:cNvPr id="3" name="Content Placeholder 2"/>
          <p:cNvSpPr>
            <a:spLocks noGrp="1"/>
          </p:cNvSpPr>
          <p:nvPr>
            <p:ph idx="1"/>
          </p:nvPr>
        </p:nvSpPr>
        <p:spPr>
          <a:xfrm>
            <a:off x="328613" y="628650"/>
            <a:ext cx="8889999" cy="3672417"/>
          </a:xfrm>
        </p:spPr>
        <p:txBody>
          <a:bodyPr/>
          <a:lstStyle/>
          <a:p>
            <a:r>
              <a:rPr lang="en-US" sz="6600" dirty="0" smtClean="0">
                <a:solidFill>
                  <a:schemeClr val="tx1"/>
                </a:solidFill>
                <a:latin typeface="AR DESTINE" panose="02000000000000000000" pitchFamily="2" charset="0"/>
              </a:rPr>
              <a:t>See you at the next FCCLA event!</a:t>
            </a:r>
          </a:p>
          <a:p>
            <a:endParaRPr lang="en-US" sz="6600" dirty="0" smtClean="0">
              <a:latin typeface="AR DARLING" panose="02000000000000000000" pitchFamily="2"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778" y="2897859"/>
            <a:ext cx="3810000" cy="2143125"/>
          </a:xfrm>
          <a:prstGeom prst="rect">
            <a:avLst/>
          </a:prstGeom>
        </p:spPr>
      </p:pic>
    </p:spTree>
    <p:extLst>
      <p:ext uri="{BB962C8B-B14F-4D97-AF65-F5344CB8AC3E}">
        <p14:creationId xmlns:p14="http://schemas.microsoft.com/office/powerpoint/2010/main" val="398668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374" y="1559859"/>
            <a:ext cx="8612744" cy="2741208"/>
          </a:xfrm>
        </p:spPr>
        <p:txBody>
          <a:bodyPr>
            <a:noAutofit/>
          </a:bodyPr>
          <a:lstStyle/>
          <a:p>
            <a:r>
              <a:rPr lang="en-US" sz="2800" b="1" dirty="0" smtClean="0">
                <a:solidFill>
                  <a:schemeClr val="tx1"/>
                </a:solidFill>
              </a:rPr>
              <a:t>OPENING CEREMONY</a:t>
            </a:r>
          </a:p>
          <a:p>
            <a:r>
              <a:rPr lang="en-US" sz="2800" b="1" u="sng" dirty="0" smtClean="0">
                <a:solidFill>
                  <a:schemeClr val="tx1"/>
                </a:solidFill>
              </a:rPr>
              <a:t>President: </a:t>
            </a:r>
            <a:r>
              <a:rPr lang="en-US" sz="2800" b="1" dirty="0" smtClean="0">
                <a:solidFill>
                  <a:schemeClr val="tx1"/>
                </a:solidFill>
              </a:rPr>
              <a:t>Our mission is to promote personal growth and leadership development through Family and Consumer Sciences Education. </a:t>
            </a:r>
            <a:endParaRPr lang="en-US" sz="2800" b="1" dirty="0">
              <a:solidFill>
                <a:schemeClr val="tx1"/>
              </a:solidFill>
            </a:endParaRPr>
          </a:p>
          <a:p>
            <a:r>
              <a:rPr lang="en-US" sz="2800" b="1" u="sng" dirty="0" smtClean="0">
                <a:solidFill>
                  <a:schemeClr val="tx1"/>
                </a:solidFill>
              </a:rPr>
              <a:t>Officers: </a:t>
            </a:r>
            <a:r>
              <a:rPr lang="en-US" sz="2800" b="1" dirty="0" smtClean="0">
                <a:solidFill>
                  <a:schemeClr val="tx1"/>
                </a:solidFill>
              </a:rPr>
              <a:t>Focusing on the multiple roles of family member, wage earner and community leader, members develop skills for life through character development, creative and critical thinking, interpersonal communication, practical knowledge and career preparation. </a:t>
            </a:r>
            <a:endParaRPr lang="en-US" sz="28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290" y="722326"/>
            <a:ext cx="2847242" cy="1871830"/>
          </a:xfrm>
          <a:prstGeom prst="rect">
            <a:avLst/>
          </a:prstGeom>
        </p:spPr>
      </p:pic>
    </p:spTree>
    <p:extLst>
      <p:ext uri="{BB962C8B-B14F-4D97-AF65-F5344CB8AC3E}">
        <p14:creationId xmlns:p14="http://schemas.microsoft.com/office/powerpoint/2010/main" val="241136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9781692" cy="3615267"/>
          </a:xfrm>
        </p:spPr>
        <p:txBody>
          <a:bodyPr/>
          <a:lstStyle/>
          <a:p>
            <a:r>
              <a:rPr lang="en-US" sz="3200" b="1" u="sng" dirty="0">
                <a:solidFill>
                  <a:schemeClr val="tx1"/>
                </a:solidFill>
              </a:rPr>
              <a:t>Members: </a:t>
            </a:r>
            <a:r>
              <a:rPr lang="en-US" sz="3200" b="1" dirty="0">
                <a:solidFill>
                  <a:schemeClr val="tx1"/>
                </a:solidFill>
              </a:rPr>
              <a:t>As we work toward the </a:t>
            </a:r>
            <a:r>
              <a:rPr lang="en-US" sz="3200" b="1" dirty="0" smtClean="0">
                <a:solidFill>
                  <a:schemeClr val="tx1"/>
                </a:solidFill>
              </a:rPr>
              <a:t>accomplishment </a:t>
            </a:r>
            <a:r>
              <a:rPr lang="en-US" sz="3200" b="1" dirty="0">
                <a:solidFill>
                  <a:schemeClr val="tx1"/>
                </a:solidFill>
              </a:rPr>
              <a:t>of our goals, we learn cooperation, take responsibility, develop leadership and give service</a:t>
            </a:r>
            <a:r>
              <a:rPr lang="en-US" sz="3200" dirty="0">
                <a:solidFill>
                  <a:schemeClr val="tx1"/>
                </a:solidFill>
              </a:rPr>
              <a:t>.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1860" y="5248966"/>
            <a:ext cx="1775524" cy="13219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4301067"/>
            <a:ext cx="2044444" cy="2044444"/>
          </a:xfrm>
          <a:prstGeom prst="rect">
            <a:avLst/>
          </a:prstGeom>
        </p:spPr>
      </p:pic>
    </p:spTree>
    <p:extLst>
      <p:ext uri="{BB962C8B-B14F-4D97-AF65-F5344CB8AC3E}">
        <p14:creationId xmlns:p14="http://schemas.microsoft.com/office/powerpoint/2010/main" val="388647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684212" y="1262044"/>
            <a:ext cx="983138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We are the Family, Career and Community Leaders of America.</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We face the future with warm courage and high hope.</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For we have the clear consciousness of seeking old and precious values.</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For we are the builders of homes,</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Homes for America’s future,</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Homes where living will be the expression of everything that is good and fair,</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Homes where truth and love and security and faith will be realities, not dreams.</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We are the Family, Career and Community Leaders of America.</a:t>
            </a:r>
            <a:endParaRPr kumimoji="0" lang="en-US" altLang="en-US" sz="2400" b="1"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We face the future with warm courage and high hope</a:t>
            </a:r>
            <a:r>
              <a:rPr kumimoji="0" lang="en-US" altLang="en-US" sz="2400" b="1"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400" b="1" i="0" u="none" strike="noStrike" cap="none" normalizeH="0" baseline="0" dirty="0" smtClean="0">
              <a:ln>
                <a:noFill/>
              </a:ln>
              <a:solidFill>
                <a:schemeClr val="bg1"/>
              </a:solidFill>
              <a:effectLst/>
              <a:latin typeface="Arial" panose="020B0604020202020204" pitchFamily="34" charset="0"/>
            </a:endParaRPr>
          </a:p>
        </p:txBody>
      </p:sp>
      <p:sp>
        <p:nvSpPr>
          <p:cNvPr id="3" name="Content Placeholder 2"/>
          <p:cNvSpPr>
            <a:spLocks noGrp="1"/>
          </p:cNvSpPr>
          <p:nvPr>
            <p:ph idx="1"/>
          </p:nvPr>
        </p:nvSpPr>
        <p:spPr>
          <a:xfrm>
            <a:off x="684212" y="685801"/>
            <a:ext cx="8534400" cy="934277"/>
          </a:xfrm>
        </p:spPr>
        <p:txBody>
          <a:bodyPr/>
          <a:lstStyle/>
          <a:p>
            <a:r>
              <a:rPr lang="en-US" sz="3200" b="1" dirty="0" smtClean="0">
                <a:solidFill>
                  <a:schemeClr val="tx1"/>
                </a:solidFill>
              </a:rPr>
              <a:t>CREED</a:t>
            </a:r>
          </a:p>
          <a:p>
            <a:endParaRPr lang="en-US"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25" y="5278784"/>
            <a:ext cx="1775524" cy="1321904"/>
          </a:xfrm>
          <a:prstGeom prst="rect">
            <a:avLst/>
          </a:prstGeom>
        </p:spPr>
      </p:pic>
    </p:spTree>
    <p:extLst>
      <p:ext uri="{BB962C8B-B14F-4D97-AF65-F5344CB8AC3E}">
        <p14:creationId xmlns:p14="http://schemas.microsoft.com/office/powerpoint/2010/main" val="258963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85" y="671211"/>
            <a:ext cx="11175865" cy="791583"/>
          </a:xfrm>
        </p:spPr>
        <p:txBody>
          <a:bodyPr>
            <a:normAutofit/>
          </a:bodyPr>
          <a:lstStyle/>
          <a:p>
            <a:pPr algn="ctr"/>
            <a:r>
              <a:rPr lang="en-US" b="1" dirty="0" smtClean="0"/>
              <a:t>Meet your Area FCCLA Officer </a:t>
            </a:r>
            <a:r>
              <a:rPr lang="en-US" b="1" dirty="0" err="1" smtClean="0"/>
              <a:t>TeamS</a:t>
            </a:r>
            <a:r>
              <a:rPr lang="en-US" b="1" dirty="0" smtClean="0"/>
              <a:t>!</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482027"/>
            <a:ext cx="2953966" cy="2215475"/>
          </a:xfrm>
          <a:prstGeom prst="rect">
            <a:avLst/>
          </a:prstGeom>
        </p:spPr>
      </p:pic>
      <p:sp>
        <p:nvSpPr>
          <p:cNvPr id="4" name="TextBox 3"/>
          <p:cNvSpPr txBox="1"/>
          <p:nvPr/>
        </p:nvSpPr>
        <p:spPr>
          <a:xfrm>
            <a:off x="677334" y="3732992"/>
            <a:ext cx="2889474" cy="369332"/>
          </a:xfrm>
          <a:prstGeom prst="rect">
            <a:avLst/>
          </a:prstGeom>
          <a:noFill/>
        </p:spPr>
        <p:txBody>
          <a:bodyPr wrap="square" rtlCol="0">
            <a:spAutoFit/>
          </a:bodyPr>
          <a:lstStyle/>
          <a:p>
            <a:r>
              <a:rPr lang="en-US" dirty="0" err="1" smtClean="0"/>
              <a:t>SouthWest</a:t>
            </a:r>
            <a:r>
              <a:rPr lang="en-US" dirty="0" smtClean="0"/>
              <a:t> Area Officers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79" y="1490155"/>
            <a:ext cx="2953966" cy="2215475"/>
          </a:xfrm>
          <a:prstGeom prst="rect">
            <a:avLst/>
          </a:prstGeom>
        </p:spPr>
      </p:pic>
      <p:sp>
        <p:nvSpPr>
          <p:cNvPr id="8" name="TextBox 7"/>
          <p:cNvSpPr txBox="1"/>
          <p:nvPr/>
        </p:nvSpPr>
        <p:spPr>
          <a:xfrm>
            <a:off x="4673960" y="3662013"/>
            <a:ext cx="2898285" cy="369332"/>
          </a:xfrm>
          <a:prstGeom prst="rect">
            <a:avLst/>
          </a:prstGeom>
          <a:noFill/>
        </p:spPr>
        <p:txBody>
          <a:bodyPr wrap="square" rtlCol="0">
            <a:spAutoFit/>
          </a:bodyPr>
          <a:lstStyle/>
          <a:p>
            <a:r>
              <a:rPr lang="en-US" dirty="0" err="1" smtClean="0"/>
              <a:t>SouthEast</a:t>
            </a:r>
            <a:r>
              <a:rPr lang="en-US" dirty="0" smtClean="0"/>
              <a:t> Area Officers</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124" y="1517517"/>
            <a:ext cx="2953967" cy="2215475"/>
          </a:xfrm>
          <a:prstGeom prst="rect">
            <a:avLst/>
          </a:prstGeom>
        </p:spPr>
      </p:pic>
      <p:sp>
        <p:nvSpPr>
          <p:cNvPr id="10" name="TextBox 9"/>
          <p:cNvSpPr txBox="1"/>
          <p:nvPr/>
        </p:nvSpPr>
        <p:spPr>
          <a:xfrm>
            <a:off x="8228123" y="3732992"/>
            <a:ext cx="3059001" cy="369332"/>
          </a:xfrm>
          <a:prstGeom prst="rect">
            <a:avLst/>
          </a:prstGeom>
          <a:noFill/>
        </p:spPr>
        <p:txBody>
          <a:bodyPr wrap="square" rtlCol="0">
            <a:spAutoFit/>
          </a:bodyPr>
          <a:lstStyle/>
          <a:p>
            <a:r>
              <a:rPr lang="en-US" dirty="0" smtClean="0"/>
              <a:t>Northern Area Officers</a:t>
            </a: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293" y="4102324"/>
            <a:ext cx="2734668" cy="2051001"/>
          </a:xfrm>
          <a:prstGeom prst="rect">
            <a:avLst/>
          </a:prstGeom>
        </p:spPr>
      </p:pic>
      <p:sp>
        <p:nvSpPr>
          <p:cNvPr id="12" name="TextBox 11"/>
          <p:cNvSpPr txBox="1"/>
          <p:nvPr/>
        </p:nvSpPr>
        <p:spPr>
          <a:xfrm>
            <a:off x="1771650" y="6153325"/>
            <a:ext cx="3315915" cy="369332"/>
          </a:xfrm>
          <a:prstGeom prst="rect">
            <a:avLst/>
          </a:prstGeom>
          <a:noFill/>
        </p:spPr>
        <p:txBody>
          <a:bodyPr wrap="square" rtlCol="0">
            <a:spAutoFit/>
          </a:bodyPr>
          <a:lstStyle/>
          <a:p>
            <a:r>
              <a:rPr lang="en-US" dirty="0" smtClean="0"/>
              <a:t>Central East Area Officers</a:t>
            </a:r>
            <a:endParaRPr lang="en-US"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479" y="4104028"/>
            <a:ext cx="2732396" cy="2049297"/>
          </a:xfrm>
          <a:prstGeom prst="rect">
            <a:avLst/>
          </a:prstGeom>
        </p:spPr>
      </p:pic>
      <p:sp>
        <p:nvSpPr>
          <p:cNvPr id="14" name="TextBox 13"/>
          <p:cNvSpPr txBox="1"/>
          <p:nvPr/>
        </p:nvSpPr>
        <p:spPr>
          <a:xfrm>
            <a:off x="6554479" y="6153326"/>
            <a:ext cx="3203884" cy="369332"/>
          </a:xfrm>
          <a:prstGeom prst="rect">
            <a:avLst/>
          </a:prstGeom>
          <a:noFill/>
        </p:spPr>
        <p:txBody>
          <a:bodyPr wrap="square" rtlCol="0">
            <a:spAutoFit/>
          </a:bodyPr>
          <a:lstStyle/>
          <a:p>
            <a:r>
              <a:rPr lang="en-US" dirty="0" smtClean="0"/>
              <a:t>Central West Area Officers</a:t>
            </a:r>
            <a:endParaRPr lang="en-US" dirty="0"/>
          </a:p>
        </p:txBody>
      </p:sp>
    </p:spTree>
    <p:extLst>
      <p:ext uri="{BB962C8B-B14F-4D97-AF65-F5344CB8AC3E}">
        <p14:creationId xmlns:p14="http://schemas.microsoft.com/office/powerpoint/2010/main" val="66578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5272089"/>
            <a:ext cx="8534400" cy="4308474"/>
          </a:xfrm>
        </p:spPr>
        <p:txBody>
          <a:bodyPr/>
          <a:lstStyle/>
          <a:p>
            <a:endParaRPr lang="en-US"/>
          </a:p>
        </p:txBody>
      </p:sp>
      <p:sp>
        <p:nvSpPr>
          <p:cNvPr id="3" name="Content Placeholder 2"/>
          <p:cNvSpPr>
            <a:spLocks noGrp="1"/>
          </p:cNvSpPr>
          <p:nvPr>
            <p:ph idx="1"/>
          </p:nvPr>
        </p:nvSpPr>
        <p:spPr>
          <a:xfrm>
            <a:off x="684212" y="685800"/>
            <a:ext cx="8534400" cy="1128713"/>
          </a:xfrm>
        </p:spPr>
        <p:txBody>
          <a:bodyPr>
            <a:normAutofit/>
          </a:bodyPr>
          <a:lstStyle/>
          <a:p>
            <a:r>
              <a:rPr lang="en-US" sz="4800" b="1" dirty="0" smtClean="0">
                <a:solidFill>
                  <a:schemeClr val="tx1"/>
                </a:solidFill>
              </a:rPr>
              <a:t>State Theme</a:t>
            </a:r>
            <a:endParaRPr lang="en-US" sz="4800" b="1" dirty="0">
              <a:solidFill>
                <a:schemeClr val="tx1"/>
              </a:solidFill>
            </a:endParaRPr>
          </a:p>
        </p:txBody>
      </p:sp>
      <p:pic>
        <p:nvPicPr>
          <p:cNvPr id="1026" name="Picture 2" descr="https://docs.google.com/drawings/d/shrSuMf_QSSDZ3jP9MzAFNQ/image?w=896&amp;h=355&amp;rev=1&amp;ac=1&amp;parent=17t99pRdRt72ea6MptaHRPtfLbgubS6rnyhLiJfkvr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2006601"/>
            <a:ext cx="85344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91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94026936"/>
              </p:ext>
            </p:extLst>
          </p:nvPr>
        </p:nvGraphicFramePr>
        <p:xfrm>
          <a:off x="0" y="-6"/>
          <a:ext cx="12191998" cy="6485724"/>
        </p:xfrm>
        <a:graphic>
          <a:graphicData uri="http://schemas.openxmlformats.org/drawingml/2006/table">
            <a:tbl>
              <a:tblPr/>
              <a:tblGrid>
                <a:gridCol w="1047523"/>
                <a:gridCol w="2225985"/>
                <a:gridCol w="2225985"/>
                <a:gridCol w="2225985"/>
                <a:gridCol w="2240535"/>
                <a:gridCol w="2225985"/>
              </a:tblGrid>
              <a:tr h="1074797">
                <a:tc gridSpan="6">
                  <a:txBody>
                    <a:bodyPr/>
                    <a:lstStyle/>
                    <a:p>
                      <a:pPr rtl="0" fontAlgn="b">
                        <a:spcBef>
                          <a:spcPts val="0"/>
                        </a:spcBef>
                        <a:spcAft>
                          <a:spcPts val="0"/>
                        </a:spcAft>
                        <a:tabLst/>
                      </a:pPr>
                      <a:r>
                        <a:rPr lang="en-US" sz="3600" b="0" i="0" u="none" strike="noStrike" dirty="0">
                          <a:solidFill>
                            <a:srgbClr val="FFFFFF"/>
                          </a:solidFill>
                          <a:effectLst/>
                          <a:latin typeface="Roboto"/>
                        </a:rPr>
                        <a:t>FCCLA - Find a World </a:t>
                      </a:r>
                      <a:r>
                        <a:rPr lang="en-US" sz="3600" b="0" i="0" u="none" strike="noStrike" dirty="0" smtClean="0">
                          <a:solidFill>
                            <a:srgbClr val="FFFFFF"/>
                          </a:solidFill>
                          <a:effectLst/>
                          <a:latin typeface="Roboto"/>
                        </a:rPr>
                        <a:t>of</a:t>
                      </a:r>
                      <a:r>
                        <a:rPr lang="en-US" sz="3600" b="0" i="0" u="none" strike="noStrike" baseline="0" dirty="0" smtClean="0">
                          <a:solidFill>
                            <a:srgbClr val="FFFFFF"/>
                          </a:solidFill>
                          <a:effectLst/>
                          <a:latin typeface="Roboto"/>
                        </a:rPr>
                        <a:t> </a:t>
                      </a:r>
                      <a:r>
                        <a:rPr lang="en-US" sz="3600" b="0" i="0" u="none" strike="noStrike" dirty="0" smtClean="0">
                          <a:solidFill>
                            <a:srgbClr val="FFFFFF"/>
                          </a:solidFill>
                          <a:effectLst/>
                          <a:latin typeface="Roboto"/>
                        </a:rPr>
                        <a:t>Possibilities</a:t>
                      </a:r>
                      <a:endParaRPr lang="en-US" sz="3600" dirty="0">
                        <a:effectLst/>
                      </a:endParaRPr>
                    </a:p>
                    <a:p>
                      <a:pPr fontAlgn="b"/>
                      <a:r>
                        <a:rPr lang="en-US" sz="1100" dirty="0">
                          <a:effectLst/>
                        </a:rPr>
                        <a:t> </a:t>
                      </a:r>
                    </a:p>
                    <a:p>
                      <a:pPr fontAlgn="b"/>
                      <a:endParaRPr lang="en-US" sz="1100" dirty="0">
                        <a:effectLst/>
                      </a:endParaRPr>
                    </a:p>
                  </a:txBody>
                  <a:tcPr marL="14047" marR="14047" marT="14047" marB="14047"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fontAlgn="b"/>
                      <a:endParaRPr lang="en-US" sz="1100" dirty="0">
                        <a:effectLst/>
                      </a:endParaRPr>
                    </a:p>
                  </a:txBody>
                  <a:tcPr marL="14047" marR="14047" marT="14047" marB="1404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004D4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fontAlgn="b"/>
                      <a:endParaRPr lang="en-US" sz="1100" dirty="0">
                        <a:effectLst/>
                      </a:endParaRPr>
                    </a:p>
                  </a:txBody>
                  <a:tcPr marL="14047" marR="14047" marT="14047" marB="1404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004D4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0">
                <a:tc>
                  <a:txBody>
                    <a:bodyPr/>
                    <a:lstStyle/>
                    <a:p>
                      <a:pPr fontAlgn="t"/>
                      <a:r>
                        <a:rPr lang="en-US" sz="1400" dirty="0">
                          <a:effectLst/>
                        </a:rPr>
                        <a:t> </a:t>
                      </a:r>
                    </a:p>
                  </a:txBody>
                  <a:tcPr marL="14047" marR="14047" marT="14047" marB="14047">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FF0000"/>
                    </a:solidFill>
                  </a:tcPr>
                </a:tc>
                <a:tc>
                  <a:txBody>
                    <a:bodyPr/>
                    <a:lstStyle/>
                    <a:p>
                      <a:pPr fontAlgn="t"/>
                      <a:r>
                        <a:rPr lang="en-US" sz="1400" dirty="0">
                          <a:effectLst/>
                        </a:rPr>
                        <a:t> </a:t>
                      </a:r>
                    </a:p>
                  </a:txBody>
                  <a:tcPr marL="14047" marR="14047" marT="14047" marB="140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FF0000"/>
                    </a:solidFill>
                  </a:tcPr>
                </a:tc>
                <a:tc>
                  <a:txBody>
                    <a:bodyPr/>
                    <a:lstStyle/>
                    <a:p>
                      <a:pPr fontAlgn="t"/>
                      <a:r>
                        <a:rPr lang="en-US" sz="1400">
                          <a:effectLst/>
                        </a:rPr>
                        <a:t> </a:t>
                      </a:r>
                    </a:p>
                  </a:txBody>
                  <a:tcPr marL="14047" marR="14047" marT="14047" marB="140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FF0000"/>
                    </a:solidFill>
                  </a:tcPr>
                </a:tc>
                <a:tc>
                  <a:txBody>
                    <a:bodyPr/>
                    <a:lstStyle/>
                    <a:p>
                      <a:pPr fontAlgn="t"/>
                      <a:r>
                        <a:rPr lang="en-US" sz="1400">
                          <a:effectLst/>
                        </a:rPr>
                        <a:t> </a:t>
                      </a:r>
                    </a:p>
                  </a:txBody>
                  <a:tcPr marL="14047" marR="14047" marT="14047" marB="140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FF0000"/>
                    </a:solidFill>
                  </a:tcPr>
                </a:tc>
                <a:tc gridSpan="2">
                  <a:txBody>
                    <a:bodyPr/>
                    <a:lstStyle/>
                    <a:p>
                      <a:pPr fontAlgn="t"/>
                      <a:r>
                        <a:rPr lang="en-US" sz="1400">
                          <a:effectLst/>
                        </a:rPr>
                        <a:t> </a:t>
                      </a:r>
                    </a:p>
                  </a:txBody>
                  <a:tcPr marL="14047" marR="14047" marT="14047" marB="140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FF0000"/>
                    </a:solidFill>
                  </a:tcPr>
                </a:tc>
                <a:tc hMerge="1">
                  <a:txBody>
                    <a:bodyPr/>
                    <a:lstStyle/>
                    <a:p>
                      <a:endParaRPr lang="en-US"/>
                    </a:p>
                  </a:txBody>
                  <a:tcPr/>
                </a:tc>
              </a:tr>
              <a:tr h="434374">
                <a:tc>
                  <a:txBody>
                    <a:bodyPr/>
                    <a:lstStyle/>
                    <a:p>
                      <a:pPr algn="ctr" rtl="0" fontAlgn="b">
                        <a:spcBef>
                          <a:spcPts val="0"/>
                        </a:spcBef>
                        <a:spcAft>
                          <a:spcPts val="0"/>
                        </a:spcAft>
                      </a:pPr>
                      <a:r>
                        <a:rPr lang="en-US" sz="1400" b="0" i="0" u="none" strike="noStrike" dirty="0">
                          <a:solidFill>
                            <a:srgbClr val="434343"/>
                          </a:solidFill>
                          <a:effectLst/>
                          <a:latin typeface="Roboto"/>
                        </a:rPr>
                        <a:t>Flight Number</a:t>
                      </a:r>
                      <a:endParaRPr lang="en-US" sz="1400" dirty="0">
                        <a:effectLst/>
                      </a:endParaRPr>
                    </a:p>
                  </a:txBody>
                  <a:tcPr marL="14047" marR="14047" marT="14047" marB="14047" anchor="b">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a:solidFill>
                            <a:srgbClr val="434343"/>
                          </a:solidFill>
                          <a:effectLst/>
                          <a:latin typeface="Roboto"/>
                        </a:rPr>
                        <a:t>City</a:t>
                      </a:r>
                      <a:endParaRPr lang="en-US" sz="1400">
                        <a:effectLst/>
                      </a:endParaRPr>
                    </a:p>
                  </a:txBody>
                  <a:tcPr marL="14047" marR="14047" marT="14047" marB="14047">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555555"/>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434343"/>
                          </a:solidFill>
                          <a:effectLst/>
                          <a:latin typeface="Roboto"/>
                        </a:rPr>
                        <a:t>Flight Name</a:t>
                      </a:r>
                      <a:endParaRPr lang="en-US" sz="1400" dirty="0">
                        <a:effectLst/>
                      </a:endParaRPr>
                    </a:p>
                  </a:txBody>
                  <a:tcPr marL="14047" marR="14047" marT="14047" marB="14047">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555555"/>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434343"/>
                          </a:solidFill>
                          <a:effectLst/>
                          <a:latin typeface="Roboto"/>
                        </a:rPr>
                        <a:t>Airport</a:t>
                      </a:r>
                      <a:endParaRPr lang="en-US" sz="1400" dirty="0">
                        <a:effectLst/>
                      </a:endParaRPr>
                    </a:p>
                  </a:txBody>
                  <a:tcPr marL="14047" marR="14047" marT="14047" marB="14047">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555555"/>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a:solidFill>
                            <a:srgbClr val="434343"/>
                          </a:solidFill>
                          <a:effectLst/>
                          <a:latin typeface="Roboto"/>
                        </a:rPr>
                        <a:t>Airline</a:t>
                      </a:r>
                      <a:endParaRPr lang="en-US" sz="1400">
                        <a:effectLst/>
                      </a:endParaRPr>
                    </a:p>
                  </a:txBody>
                  <a:tcPr marL="14047" marR="14047" marT="14047" marB="14047">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555555"/>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a:solidFill>
                            <a:srgbClr val="434343"/>
                          </a:solidFill>
                          <a:effectLst/>
                          <a:latin typeface="Roboto"/>
                        </a:rPr>
                        <a:t>Details</a:t>
                      </a:r>
                      <a:endParaRPr lang="en-US" sz="1400">
                        <a:effectLst/>
                      </a:endParaRPr>
                    </a:p>
                  </a:txBody>
                  <a:tcPr marL="14047" marR="14047" marT="14047" marB="14047">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555555"/>
                      </a:solidFill>
                      <a:prstDash val="solid"/>
                      <a:round/>
                      <a:headEnd type="none" w="med" len="med"/>
                      <a:tailEnd type="none" w="med" len="med"/>
                    </a:lnB>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637</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Chicago</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Procrastination</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ORD</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Southwest</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Delayed</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313959">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755</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Las Vegas</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Bad Behavior</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LAS</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Allegiant</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Cancelled</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313959">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934</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Orlando</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Organization</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MCO</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Delta</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On Time</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313959">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343860">
                <a:tc>
                  <a:txBody>
                    <a:bodyPr/>
                    <a:lstStyle/>
                    <a:p>
                      <a:pPr algn="ctr" rtl="0" fontAlgn="ctr">
                        <a:spcBef>
                          <a:spcPts val="0"/>
                        </a:spcBef>
                        <a:spcAft>
                          <a:spcPts val="0"/>
                        </a:spcAft>
                      </a:pPr>
                      <a:r>
                        <a:rPr lang="en-US" sz="1400" b="0" i="0" u="none" strike="noStrike">
                          <a:solidFill>
                            <a:srgbClr val="434343"/>
                          </a:solidFill>
                          <a:effectLst/>
                          <a:latin typeface="Roboto"/>
                        </a:rPr>
                        <a:t>289</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Winnipeg</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Honesty and Integrity</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YWG</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United</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Delayed</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313959">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222</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Paris</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Planning Skills</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CDG</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Air France</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On Time</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313959">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799</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Berlin</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Time Management</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TXL</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Emirates</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On Time</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313959">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861</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Hong Kong</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Networking</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HHP</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China Eastern</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On Time</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313959">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555</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Anaheim</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Leadership</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LAX</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American</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On Time</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r>
              <a:tr h="220304">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a:effectLst/>
                        </a:rPr>
                        <a:t> </a:t>
                      </a:r>
                    </a:p>
                  </a:txBody>
                  <a:tcPr marL="14047" marR="14047" marT="14047" marB="1404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c>
                  <a:txBody>
                    <a:bodyPr/>
                    <a:lstStyle/>
                    <a:p>
                      <a:pPr fontAlgn="ctr"/>
                      <a:r>
                        <a:rPr lang="en-US" sz="1400" dirty="0">
                          <a:effectLst/>
                        </a:rPr>
                        <a:t> </a:t>
                      </a:r>
                    </a:p>
                  </a:txBody>
                  <a:tcPr marL="14047" marR="14047" marT="14047" marB="14047" anchor="ctr">
                    <a:lnL w="12700" cap="flat" cmpd="sng" algn="ctr">
                      <a:solidFill>
                        <a:srgbClr val="000000"/>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55555"/>
                      </a:solidFill>
                      <a:prstDash val="solid"/>
                      <a:round/>
                      <a:headEnd type="none" w="med" len="med"/>
                      <a:tailEnd type="none" w="med" len="med"/>
                    </a:lnB>
                    <a:solidFill>
                      <a:srgbClr val="3D85C6"/>
                    </a:solidFill>
                  </a:tcPr>
                </a:tc>
              </a:tr>
              <a:tr h="230603">
                <a:tc>
                  <a:txBody>
                    <a:bodyPr/>
                    <a:lstStyle/>
                    <a:p>
                      <a:pPr algn="ctr" rtl="0" fontAlgn="ctr">
                        <a:spcBef>
                          <a:spcPts val="0"/>
                        </a:spcBef>
                        <a:spcAft>
                          <a:spcPts val="0"/>
                        </a:spcAft>
                      </a:pPr>
                      <a:r>
                        <a:rPr lang="en-US" sz="1400" b="0" i="0" u="none" strike="noStrike">
                          <a:solidFill>
                            <a:srgbClr val="434343"/>
                          </a:solidFill>
                          <a:effectLst/>
                          <a:latin typeface="Roboto"/>
                        </a:rPr>
                        <a:t>438</a:t>
                      </a:r>
                      <a:endParaRPr lang="en-US" sz="1400">
                        <a:effectLst/>
                      </a:endParaRPr>
                    </a:p>
                  </a:txBody>
                  <a:tcPr marL="14047" marR="14047" marT="14047" marB="14047" anchor="ctr">
                    <a:lnL w="12700" cap="flat" cmpd="sng" algn="ctr">
                      <a:solidFill>
                        <a:srgbClr val="434343"/>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434343"/>
                      </a:solidFill>
                      <a:prstDash val="solid"/>
                      <a:round/>
                      <a:headEnd type="none" w="med" len="med"/>
                      <a:tailEnd type="none" w="med" len="med"/>
                    </a:lnT>
                    <a:lnB w="7620" cap="flat" cmpd="sng" algn="ctr">
                      <a:solidFill>
                        <a:srgbClr val="F3F3F3"/>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Fairbanks</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7620" cap="flat" cmpd="sng" algn="ctr">
                      <a:solidFill>
                        <a:srgbClr val="F3F3F3"/>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Accountability</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7620" cap="flat" cmpd="sng" algn="ctr">
                      <a:solidFill>
                        <a:srgbClr val="F3F3F3"/>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FAI</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7620" cap="flat" cmpd="sng" algn="ctr">
                      <a:solidFill>
                        <a:srgbClr val="F3F3F3"/>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a:solidFill>
                            <a:srgbClr val="555555"/>
                          </a:solidFill>
                          <a:effectLst/>
                          <a:latin typeface="Roboto"/>
                        </a:rPr>
                        <a:t>Alaskan</a:t>
                      </a:r>
                      <a:endParaRPr lang="en-US" sz="1400">
                        <a:effectLst/>
                      </a:endParaRPr>
                    </a:p>
                  </a:txBody>
                  <a:tcPr marL="14047" marR="14047" marT="14047" marB="14047" anchor="ctr">
                    <a:lnL w="12700" cap="flat" cmpd="sng" algn="ctr">
                      <a:solidFill>
                        <a:srgbClr val="555555"/>
                      </a:solidFill>
                      <a:prstDash val="solid"/>
                      <a:round/>
                      <a:headEnd type="none" w="med" len="med"/>
                      <a:tailEnd type="none" w="med" len="med"/>
                    </a:lnL>
                    <a:lnR w="12700" cap="flat" cmpd="sng" algn="ctr">
                      <a:solidFill>
                        <a:srgbClr val="555555"/>
                      </a:solidFill>
                      <a:prstDash val="solid"/>
                      <a:round/>
                      <a:headEnd type="none" w="med" len="med"/>
                      <a:tailEnd type="none" w="med" len="med"/>
                    </a:lnR>
                    <a:lnT w="12700" cap="flat" cmpd="sng" algn="ctr">
                      <a:solidFill>
                        <a:srgbClr val="555555"/>
                      </a:solidFill>
                      <a:prstDash val="solid"/>
                      <a:round/>
                      <a:headEnd type="none" w="med" len="med"/>
                      <a:tailEnd type="none" w="med" len="med"/>
                    </a:lnT>
                    <a:lnB w="7620" cap="flat" cmpd="sng" algn="ctr">
                      <a:solidFill>
                        <a:srgbClr val="F3F3F3"/>
                      </a:solidFill>
                      <a:prstDash val="solid"/>
                      <a:round/>
                      <a:headEnd type="none" w="med" len="med"/>
                      <a:tailEnd type="none" w="med" len="med"/>
                    </a:lnB>
                    <a:solidFill>
                      <a:srgbClr val="CFE2F3"/>
                    </a:solidFill>
                  </a:tcPr>
                </a:tc>
                <a:tc>
                  <a:txBody>
                    <a:bodyPr/>
                    <a:lstStyle/>
                    <a:p>
                      <a:pPr algn="ctr" rtl="0" fontAlgn="ctr">
                        <a:spcBef>
                          <a:spcPts val="0"/>
                        </a:spcBef>
                        <a:spcAft>
                          <a:spcPts val="0"/>
                        </a:spcAft>
                      </a:pPr>
                      <a:r>
                        <a:rPr lang="en-US" sz="1400" b="0" i="0" u="none" strike="noStrike" dirty="0">
                          <a:solidFill>
                            <a:srgbClr val="555555"/>
                          </a:solidFill>
                          <a:effectLst/>
                          <a:latin typeface="Roboto"/>
                        </a:rPr>
                        <a:t>On Time</a:t>
                      </a:r>
                      <a:endParaRPr lang="en-US" sz="1400" dirty="0">
                        <a:effectLst/>
                      </a:endParaRPr>
                    </a:p>
                  </a:txBody>
                  <a:tcPr marL="14047" marR="14047" marT="14047" marB="14047" anchor="ctr">
                    <a:lnL w="12700" cap="flat" cmpd="sng" algn="ctr">
                      <a:solidFill>
                        <a:srgbClr val="555555"/>
                      </a:solidFill>
                      <a:prstDash val="solid"/>
                      <a:round/>
                      <a:headEnd type="none" w="med" len="med"/>
                      <a:tailEnd type="none" w="med" len="med"/>
                    </a:lnL>
                    <a:lnR w="7620" cap="flat" cmpd="sng" algn="ctr">
                      <a:solidFill>
                        <a:srgbClr val="D9D9D9"/>
                      </a:solidFill>
                      <a:prstDash val="solid"/>
                      <a:round/>
                      <a:headEnd type="none" w="med" len="med"/>
                      <a:tailEnd type="none" w="med" len="med"/>
                    </a:lnR>
                    <a:lnT w="12700" cap="flat" cmpd="sng" algn="ctr">
                      <a:solidFill>
                        <a:srgbClr val="555555"/>
                      </a:solidFill>
                      <a:prstDash val="solid"/>
                      <a:round/>
                      <a:headEnd type="none" w="med" len="med"/>
                      <a:tailEnd type="none" w="med" len="med"/>
                    </a:lnT>
                    <a:lnB w="7620" cap="flat" cmpd="sng" algn="ctr">
                      <a:solidFill>
                        <a:srgbClr val="F3F3F3"/>
                      </a:solidFill>
                      <a:prstDash val="solid"/>
                      <a:round/>
                      <a:headEnd type="none" w="med" len="med"/>
                      <a:tailEnd type="none" w="med" len="med"/>
                    </a:lnB>
                    <a:solidFill>
                      <a:srgbClr val="CFE2F3"/>
                    </a:solidFill>
                  </a:tcPr>
                </a:tc>
              </a:tr>
            </a:tbl>
          </a:graphicData>
        </a:graphic>
      </p:graphicFrame>
      <p:sp>
        <p:nvSpPr>
          <p:cNvPr id="5" name="Rectangle 1"/>
          <p:cNvSpPr>
            <a:spLocks noChangeArrowheads="1"/>
          </p:cNvSpPr>
          <p:nvPr/>
        </p:nvSpPr>
        <p:spPr bwMode="auto">
          <a:xfrm>
            <a:off x="2989262" y="677863"/>
            <a:ext cx="25752835" cy="53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5017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088" y="1857830"/>
            <a:ext cx="9568834" cy="4136570"/>
          </a:xfrm>
        </p:spPr>
        <p:txBody>
          <a:bodyPr/>
          <a:lstStyle/>
          <a:p>
            <a:endParaRPr lang="en-US" dirty="0"/>
          </a:p>
        </p:txBody>
      </p:sp>
      <p:sp>
        <p:nvSpPr>
          <p:cNvPr id="3" name="Content Placeholder 2"/>
          <p:cNvSpPr>
            <a:spLocks noGrp="1"/>
          </p:cNvSpPr>
          <p:nvPr>
            <p:ph idx="1"/>
          </p:nvPr>
        </p:nvSpPr>
        <p:spPr>
          <a:xfrm>
            <a:off x="1167089" y="4236305"/>
            <a:ext cx="13857902" cy="3922388"/>
          </a:xfrm>
        </p:spPr>
        <p:txBody>
          <a:bodyPr>
            <a:normAutofit/>
          </a:bodyPr>
          <a:lstStyle/>
          <a:p>
            <a:r>
              <a:rPr lang="en-US" dirty="0"/>
              <a:t/>
            </a:r>
            <a:br>
              <a:rPr lang="en-US" dirty="0"/>
            </a:br>
            <a:endParaRPr lang="en-US" dirty="0"/>
          </a:p>
        </p:txBody>
      </p:sp>
      <p:pic>
        <p:nvPicPr>
          <p:cNvPr id="3074" name="Picture 2" descr="https://lh6.googleusercontent.com/FVDyLR0c05pCWngGmAXKmUz6Lc7GDwDhZucJwRumXPoxVJia9-1YqJbnleq0fdGnnbKWo1_6f8xB4PF3HREbe0VvBVoLLfkhoirWxViqwhaCl-34bb35tDZ-IRo_ec_85OG784eaa6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5" y="388547"/>
            <a:ext cx="11205028" cy="6112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12570" y="1422401"/>
            <a:ext cx="7518401" cy="6247864"/>
          </a:xfrm>
          <a:prstGeom prst="rect">
            <a:avLst/>
          </a:prstGeom>
        </p:spPr>
        <p:txBody>
          <a:bodyPr wrap="square">
            <a:spAutoFit/>
          </a:bodyPr>
          <a:lstStyle/>
          <a:p>
            <a:pPr algn="ctr"/>
            <a:r>
              <a:rPr lang="en-US" sz="8000" dirty="0">
                <a:solidFill>
                  <a:srgbClr val="000000"/>
                </a:solidFill>
                <a:latin typeface="Harlow Solid Italic" panose="04030604020F02020D02" pitchFamily="82" charset="0"/>
              </a:rPr>
              <a:t>find a</a:t>
            </a:r>
            <a:r>
              <a:rPr lang="en-US" sz="8000" dirty="0">
                <a:solidFill>
                  <a:srgbClr val="000000"/>
                </a:solidFill>
                <a:latin typeface="Arial" panose="020B0604020202020204" pitchFamily="34" charset="0"/>
              </a:rPr>
              <a:t> </a:t>
            </a:r>
            <a:endParaRPr lang="en-US" sz="8000" dirty="0"/>
          </a:p>
          <a:p>
            <a:pPr algn="ctr"/>
            <a:r>
              <a:rPr lang="en-US" sz="8000" dirty="0">
                <a:solidFill>
                  <a:srgbClr val="000000"/>
                </a:solidFill>
                <a:latin typeface="Impact" panose="020B0806030902050204" pitchFamily="34" charset="0"/>
              </a:rPr>
              <a:t>WORLD</a:t>
            </a:r>
            <a:r>
              <a:rPr lang="en-US" sz="8000" dirty="0">
                <a:solidFill>
                  <a:srgbClr val="000000"/>
                </a:solidFill>
                <a:latin typeface="Arial" panose="020B0604020202020204" pitchFamily="34" charset="0"/>
              </a:rPr>
              <a:t> </a:t>
            </a:r>
            <a:r>
              <a:rPr lang="en-US" sz="4800" dirty="0" smtClean="0">
                <a:solidFill>
                  <a:srgbClr val="000000"/>
                </a:solidFill>
                <a:latin typeface="Impact" panose="020B0806030902050204" pitchFamily="34" charset="0"/>
              </a:rPr>
              <a:t>OF </a:t>
            </a:r>
          </a:p>
          <a:p>
            <a:pPr algn="ctr"/>
            <a:r>
              <a:rPr lang="en-US" sz="8000" dirty="0" smtClean="0">
                <a:solidFill>
                  <a:srgbClr val="000000"/>
                </a:solidFill>
                <a:latin typeface="Harlow Solid Italic" panose="04030604020F02020D02" pitchFamily="82" charset="0"/>
              </a:rPr>
              <a:t>possibilities</a:t>
            </a:r>
            <a:endParaRPr lang="en-US" sz="8000" dirty="0">
              <a:latin typeface="Harlow Solid Italic" panose="04030604020F02020D02" pitchFamily="82" charset="0"/>
            </a:endParaRPr>
          </a:p>
          <a:p>
            <a:r>
              <a:rPr lang="en-US" sz="8000" dirty="0"/>
              <a:t/>
            </a:r>
            <a:br>
              <a:rPr lang="en-US" sz="8000" dirty="0"/>
            </a:br>
            <a:endParaRPr lang="en-US" sz="8000" dirty="0"/>
          </a:p>
        </p:txBody>
      </p:sp>
    </p:spTree>
    <p:extLst>
      <p:ext uri="{BB962C8B-B14F-4D97-AF65-F5344CB8AC3E}">
        <p14:creationId xmlns:p14="http://schemas.microsoft.com/office/powerpoint/2010/main" val="4281207468"/>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435</TotalTime>
  <Words>553</Words>
  <Application>Microsoft Office PowerPoint</Application>
  <PresentationFormat>Widescreen</PresentationFormat>
  <Paragraphs>190</Paragraphs>
  <Slides>28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 DARLING</vt:lpstr>
      <vt:lpstr>AR DESTINE</vt:lpstr>
      <vt:lpstr>Arial</vt:lpstr>
      <vt:lpstr>Calibri</vt:lpstr>
      <vt:lpstr>Century Gothic</vt:lpstr>
      <vt:lpstr>Harlow Solid Italic</vt:lpstr>
      <vt:lpstr>Impact</vt:lpstr>
      <vt:lpstr>Roboto</vt:lpstr>
      <vt:lpstr>Times New Roman</vt:lpstr>
      <vt:lpstr>Wingdings 3</vt:lpstr>
      <vt:lpstr>Slice</vt:lpstr>
      <vt:lpstr>2019 AREA FALL CONFERENCE</vt:lpstr>
      <vt:lpstr>PowerPoint Presentation</vt:lpstr>
      <vt:lpstr>PowerPoint Presentation</vt:lpstr>
      <vt:lpstr>PowerPoint Presentation</vt:lpstr>
      <vt:lpstr>We are the Family, Career and Community Leaders of America. We face the future with warm courage and high hope. For we have the clear consciousness of seeking old and precious values. For we are the builders of homes, Homes for America’s future, Homes where living will be the expression of everything that is good and fair, Homes where truth and love and security and faith will be realities, not dreams. We are the Family, Career and Community Leaders of America. We face the future with warm courage and high hope.</vt:lpstr>
      <vt:lpstr>Meet your Area FCCLA Officer TeamS!</vt:lpstr>
      <vt:lpstr>PowerPoint Presentation</vt:lpstr>
      <vt:lpstr>PowerPoint Presentation</vt:lpstr>
      <vt:lpstr>PowerPoint Presentation</vt:lpstr>
      <vt:lpstr> 2019-2020 State Theme  </vt:lpstr>
      <vt:lpstr>PowerPoint Presentation</vt:lpstr>
      <vt:lpstr>PowerPoint Presentation</vt:lpstr>
      <vt:lpstr>PowerPoint Presentation</vt:lpstr>
      <vt:lpstr>GET INTO Service Projects FOR 2019-2020</vt:lpstr>
      <vt:lpstr>PowerPoint Presentation</vt:lpstr>
      <vt:lpstr>PowerPoint Presentation</vt:lpstr>
      <vt:lpstr>PowerPoint Presentation</vt:lpstr>
      <vt:lpstr>Stand if the ANSWER is TRUE  Sit if the ANSWER is FALSE</vt:lpstr>
      <vt:lpstr>PowerPoint Presentation</vt:lpstr>
      <vt:lpstr>PowerPoint Presentation</vt:lpstr>
      <vt:lpstr>PowerPoint Presentation</vt:lpstr>
      <vt:lpstr>PowerPoint Presentation</vt:lpstr>
      <vt:lpstr>STAR EVENTS RECOGNITION AT AREA, STATE, OR NATIONAL LEVELS</vt:lpstr>
      <vt:lpstr>PowerPoint Presentation</vt:lpstr>
      <vt:lpstr>PowerPoint Presentation</vt:lpstr>
      <vt:lpstr>PowerPoint Presentation</vt:lpstr>
      <vt:lpstr>We are the Family, Career and Community Leaders of America. We face the future with warm courage and high hope. For we have the clear consciousness of seeking old and precious values. For we are the builders of homes, Homes for America’s future, Homes where living will be the expression of everything that is good and fair, Homes where truth and love and security and faith will be realities, not dreams. We are the Family, Career and Community Leaders of America. We face the future with warm courage and high hope.</vt:lpstr>
      <vt:lpstr>THANKS FOR COMING!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 FALL CONFERENCE</dc:title>
  <dc:creator>Wendya</dc:creator>
  <cp:lastModifiedBy>Wendy Ambrose</cp:lastModifiedBy>
  <cp:revision>28</cp:revision>
  <cp:lastPrinted>2019-09-23T17:01:03Z</cp:lastPrinted>
  <dcterms:created xsi:type="dcterms:W3CDTF">2017-09-23T23:08:36Z</dcterms:created>
  <dcterms:modified xsi:type="dcterms:W3CDTF">2019-09-23T20:44:48Z</dcterms:modified>
</cp:coreProperties>
</file>